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2" r:id="rId6"/>
    <p:sldId id="263" r:id="rId7"/>
    <p:sldId id="264" r:id="rId8"/>
    <p:sldId id="265" r:id="rId9"/>
    <p:sldId id="268" r:id="rId10"/>
    <p:sldId id="266" r:id="rId11"/>
    <p:sldId id="270" r:id="rId12"/>
    <p:sldId id="271" r:id="rId13"/>
    <p:sldId id="267"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917B-FF2A-4278-94EE-20216E3517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776C81-055D-4EB5-84AC-A42F7EA213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7ED401-F031-43BD-8277-F46F0E332266}"/>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CCFC14D5-41EB-4AB1-BC47-E7880B864C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217F94-F4AF-4166-A9C3-AD474642B863}"/>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325223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9DDF-85DD-47F5-9339-D51DE5820F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7CAFF2-75BC-4D14-8E08-7E66956293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45280-A195-44DF-8527-22DA67027423}"/>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CB4AC24B-29AD-4C4F-97D9-F7E801192B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6EC4DE-72A9-4A15-A605-F415B00AF7AD}"/>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96017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76CCA-D196-4C75-B536-A295B833E5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873DD6-798A-423C-897F-459A50ACA9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F4496C-443C-4EED-BDDE-F3440AB4D5CA}"/>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E5D58A47-0384-49D9-B0DF-1813A5EB35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203C1D-3369-4477-ADC8-4F143C27AA2C}"/>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278304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75B8-EFEE-45ED-AC30-BD13A0DAE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82BDE-1E18-4739-8D62-1BC47EB5A4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DBBF23-09F9-49C0-B4BF-96F66BEA9318}"/>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C31B3A4C-5B9A-47F4-954A-F1B9B9C920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8C74F7-BA87-451A-9CC1-31B67A031155}"/>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127330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63964-72A8-4548-B4DE-59839BF512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74EDE4-E528-434E-B7D3-17B2F81DF0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1B080-61CE-487F-952B-9EAE259274C6}"/>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139C8D8B-1BCD-4E82-8884-D787CC2189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608744-C3F0-4564-B3D0-480496A63E79}"/>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191484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921E-E466-42DB-9FEC-BB74A0C52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AF93D-D0BE-4EF9-9474-4580C73CAF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3F4B35-72F8-40F8-819F-9D664824FD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557586-7A81-4E9F-A26B-6237D1B5F410}"/>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6" name="Footer Placeholder 5">
            <a:extLst>
              <a:ext uri="{FF2B5EF4-FFF2-40B4-BE49-F238E27FC236}">
                <a16:creationId xmlns:a16="http://schemas.microsoft.com/office/drawing/2014/main" id="{82504715-2D49-4770-B93E-8B337D945EA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913D21-1082-4914-9EF0-0FB746E7EC74}"/>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91080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39098-CF5A-488D-950C-71D20EBD34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2FEAB6-D404-4033-BBDA-52D988F76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5432D1-36CF-4D0F-830F-DFD15DA9B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54AFD-1FF4-4AEA-8C58-1B87AA2530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316557-BD84-42D2-950D-C8DD3A531B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50F18E-E8C5-4F60-94BC-32E2826D1934}"/>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8" name="Footer Placeholder 7">
            <a:extLst>
              <a:ext uri="{FF2B5EF4-FFF2-40B4-BE49-F238E27FC236}">
                <a16:creationId xmlns:a16="http://schemas.microsoft.com/office/drawing/2014/main" id="{D54FDAD0-F6EE-440F-9434-82F80D95BC9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D4B9114-D8B7-49A8-88C7-D94B9F1B5179}"/>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12762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D419-8EE9-4C4B-A9C2-6348ED593E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AA63EF-DC86-4223-870A-D358A965900D}"/>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4" name="Footer Placeholder 3">
            <a:extLst>
              <a:ext uri="{FF2B5EF4-FFF2-40B4-BE49-F238E27FC236}">
                <a16:creationId xmlns:a16="http://schemas.microsoft.com/office/drawing/2014/main" id="{509EFF8D-83B1-4AAD-BE0A-96272F1A59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AFCAC8B-13EC-4E87-8788-319A9F79374E}"/>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287009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776A2A-D0E2-4D48-AA73-0A86D9CCD57B}"/>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3" name="Footer Placeholder 2">
            <a:extLst>
              <a:ext uri="{FF2B5EF4-FFF2-40B4-BE49-F238E27FC236}">
                <a16:creationId xmlns:a16="http://schemas.microsoft.com/office/drawing/2014/main" id="{3F512D74-4C1E-4974-BED6-8DBE2E84867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81FF049-AD34-436C-A917-91B28D7B5FCF}"/>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259171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BD3B4-96D1-42E5-B7AA-C1DA4C562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7F238D-53C0-4DD9-9604-85DCC284FC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23DDC-613B-432A-807E-D9B44B323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6822AC-0D5E-40E3-9625-D798124D8780}"/>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6" name="Footer Placeholder 5">
            <a:extLst>
              <a:ext uri="{FF2B5EF4-FFF2-40B4-BE49-F238E27FC236}">
                <a16:creationId xmlns:a16="http://schemas.microsoft.com/office/drawing/2014/main" id="{C82D77F8-4ED7-45F7-A211-BB00AF6D59D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2D4E02-FD41-4BFF-B12A-0D23D0CBD46E}"/>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411896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21FD-3C89-4F86-ACC0-D62449787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4B205-31AA-42DE-A58D-4C8317699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791E0D-63FF-407E-B289-ADDB00DE4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8D0AFE-C99C-4937-A81D-974E9C392B71}"/>
              </a:ext>
            </a:extLst>
          </p:cNvPr>
          <p:cNvSpPr>
            <a:spLocks noGrp="1"/>
          </p:cNvSpPr>
          <p:nvPr>
            <p:ph type="dt" sz="half" idx="10"/>
          </p:nvPr>
        </p:nvSpPr>
        <p:spPr/>
        <p:txBody>
          <a:bodyPr/>
          <a:lstStyle/>
          <a:p>
            <a:fld id="{679A7B43-C52E-446C-BA15-721A8FFA365C}" type="datetimeFigureOut">
              <a:rPr lang="en-US" smtClean="0"/>
              <a:t>3/23/23</a:t>
            </a:fld>
            <a:endParaRPr lang="en-US" dirty="0"/>
          </a:p>
        </p:txBody>
      </p:sp>
      <p:sp>
        <p:nvSpPr>
          <p:cNvPr id="6" name="Footer Placeholder 5">
            <a:extLst>
              <a:ext uri="{FF2B5EF4-FFF2-40B4-BE49-F238E27FC236}">
                <a16:creationId xmlns:a16="http://schemas.microsoft.com/office/drawing/2014/main" id="{6A1F4A8E-F881-4392-BC60-A5B46D58B8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84FB53-500A-4681-BEAE-A4C9B56E74DE}"/>
              </a:ext>
            </a:extLst>
          </p:cNvPr>
          <p:cNvSpPr>
            <a:spLocks noGrp="1"/>
          </p:cNvSpPr>
          <p:nvPr>
            <p:ph type="sldNum" sz="quarter" idx="12"/>
          </p:nvPr>
        </p:nvSpPr>
        <p:spPr/>
        <p:txBody>
          <a:bodyPr/>
          <a:lstStyle/>
          <a:p>
            <a:fld id="{BBE31156-1023-4DD3-8970-8333E3F1C918}" type="slidenum">
              <a:rPr lang="en-US" smtClean="0"/>
              <a:t>‹#›</a:t>
            </a:fld>
            <a:endParaRPr lang="en-US" dirty="0"/>
          </a:p>
        </p:txBody>
      </p:sp>
    </p:spTree>
    <p:extLst>
      <p:ext uri="{BB962C8B-B14F-4D97-AF65-F5344CB8AC3E}">
        <p14:creationId xmlns:p14="http://schemas.microsoft.com/office/powerpoint/2010/main" val="117749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D59AA7-F245-4D6B-AA4F-2FCACFBD25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7E1102-3E93-4EF5-9975-430CADFCA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B9351-F14E-441F-99F6-D75AC8D2A5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A7B43-C52E-446C-BA15-721A8FFA365C}" type="datetimeFigureOut">
              <a:rPr lang="en-US" smtClean="0"/>
              <a:t>3/23/23</a:t>
            </a:fld>
            <a:endParaRPr lang="en-US" dirty="0"/>
          </a:p>
        </p:txBody>
      </p:sp>
      <p:sp>
        <p:nvSpPr>
          <p:cNvPr id="5" name="Footer Placeholder 4">
            <a:extLst>
              <a:ext uri="{FF2B5EF4-FFF2-40B4-BE49-F238E27FC236}">
                <a16:creationId xmlns:a16="http://schemas.microsoft.com/office/drawing/2014/main" id="{59840468-5A09-4ADA-BF87-05B77E784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83DCE4A-D295-435C-AA9E-C3020DB063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31156-1023-4DD3-8970-8333E3F1C918}" type="slidenum">
              <a:rPr lang="en-US" smtClean="0"/>
              <a:t>‹#›</a:t>
            </a:fld>
            <a:endParaRPr lang="en-US" dirty="0"/>
          </a:p>
        </p:txBody>
      </p:sp>
    </p:spTree>
    <p:extLst>
      <p:ext uri="{BB962C8B-B14F-4D97-AF65-F5344CB8AC3E}">
        <p14:creationId xmlns:p14="http://schemas.microsoft.com/office/powerpoint/2010/main" val="24170796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ravel.state.gov/content/travel/en/us-visas/visa-information-resources/fees/treat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rs.gov/businesses/small-businesses-self-employed/independent-contractor-defined" TargetMode="External"/><Relationship Id="rId2" Type="http://schemas.openxmlformats.org/officeDocument/2006/relationships/hyperlink" Target="https://www.irs.gov/businesses/small-businesses-self-employed/sole-proprietorships" TargetMode="External"/><Relationship Id="rId1" Type="http://schemas.openxmlformats.org/officeDocument/2006/relationships/slideLayout" Target="../slideLayouts/slideLayout2.xml"/><Relationship Id="rId5" Type="http://schemas.openxmlformats.org/officeDocument/2006/relationships/hyperlink" Target="https://www.irs.gov/businesses/small-businesses-self-employed/business-activities" TargetMode="External"/><Relationship Id="rId4" Type="http://schemas.openxmlformats.org/officeDocument/2006/relationships/hyperlink" Target="https://www.irs.gov/businesses/partnership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rs.gov/businesses/small-businesses-self-employed/self-employment-tax-social-security-and-medicare-tax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9DB1-E7D1-47AF-BAC3-F91D651ADA8E}"/>
              </a:ext>
            </a:extLst>
          </p:cNvPr>
          <p:cNvSpPr>
            <a:spLocks noGrp="1"/>
          </p:cNvSpPr>
          <p:nvPr>
            <p:ph type="ctrTitle"/>
          </p:nvPr>
        </p:nvSpPr>
        <p:spPr/>
        <p:txBody>
          <a:bodyPr/>
          <a:lstStyle/>
          <a:p>
            <a:r>
              <a:rPr lang="en-US" dirty="0"/>
              <a:t>Self-Employment and </a:t>
            </a:r>
            <a:br>
              <a:rPr lang="en-US"/>
            </a:br>
            <a:r>
              <a:rPr lang="en-US"/>
              <a:t>Freelance </a:t>
            </a:r>
            <a:r>
              <a:rPr lang="en-US" dirty="0"/>
              <a:t>Workshop</a:t>
            </a:r>
          </a:p>
        </p:txBody>
      </p:sp>
      <p:sp>
        <p:nvSpPr>
          <p:cNvPr id="3" name="Subtitle 2">
            <a:extLst>
              <a:ext uri="{FF2B5EF4-FFF2-40B4-BE49-F238E27FC236}">
                <a16:creationId xmlns:a16="http://schemas.microsoft.com/office/drawing/2014/main" id="{69205E98-141B-4CBF-9876-253600841E00}"/>
              </a:ext>
            </a:extLst>
          </p:cNvPr>
          <p:cNvSpPr>
            <a:spLocks noGrp="1"/>
          </p:cNvSpPr>
          <p:nvPr>
            <p:ph type="subTitle" idx="1"/>
          </p:nvPr>
        </p:nvSpPr>
        <p:spPr/>
        <p:txBody>
          <a:bodyPr>
            <a:normAutofit lnSpcReduction="10000"/>
          </a:bodyPr>
          <a:lstStyle/>
          <a:p>
            <a:r>
              <a:rPr lang="en-US" dirty="0"/>
              <a:t>Law Office of Eileen Morrison</a:t>
            </a:r>
          </a:p>
          <a:p>
            <a:r>
              <a:rPr lang="en-US" dirty="0"/>
              <a:t>288 Walnut St., Newtonville, MA 02460</a:t>
            </a:r>
          </a:p>
          <a:p>
            <a:r>
              <a:rPr lang="en-US" dirty="0"/>
              <a:t>617-219-9687</a:t>
            </a:r>
          </a:p>
          <a:p>
            <a:r>
              <a:rPr lang="en-US" dirty="0"/>
              <a:t>emorrison@morrisonlaw.us</a:t>
            </a:r>
          </a:p>
        </p:txBody>
      </p:sp>
    </p:spTree>
    <p:extLst>
      <p:ext uri="{BB962C8B-B14F-4D97-AF65-F5344CB8AC3E}">
        <p14:creationId xmlns:p14="http://schemas.microsoft.com/office/powerpoint/2010/main" val="61815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4730-BBFC-4734-8D27-6EDB24BADE58}"/>
              </a:ext>
            </a:extLst>
          </p:cNvPr>
          <p:cNvSpPr>
            <a:spLocks noGrp="1"/>
          </p:cNvSpPr>
          <p:nvPr>
            <p:ph type="title"/>
          </p:nvPr>
        </p:nvSpPr>
        <p:spPr/>
        <p:txBody>
          <a:bodyPr/>
          <a:lstStyle/>
          <a:p>
            <a:r>
              <a:rPr lang="en-US" dirty="0"/>
              <a:t>O-1B beneficiaries</a:t>
            </a:r>
          </a:p>
        </p:txBody>
      </p:sp>
      <p:sp>
        <p:nvSpPr>
          <p:cNvPr id="3" name="Content Placeholder 2">
            <a:extLst>
              <a:ext uri="{FF2B5EF4-FFF2-40B4-BE49-F238E27FC236}">
                <a16:creationId xmlns:a16="http://schemas.microsoft.com/office/drawing/2014/main" id="{B7708AD2-D6C8-4D09-92E1-DAC183AD803E}"/>
              </a:ext>
            </a:extLst>
          </p:cNvPr>
          <p:cNvSpPr>
            <a:spLocks noGrp="1"/>
          </p:cNvSpPr>
          <p:nvPr>
            <p:ph idx="1"/>
          </p:nvPr>
        </p:nvSpPr>
        <p:spPr/>
        <p:txBody>
          <a:bodyPr/>
          <a:lstStyle/>
          <a:p>
            <a:r>
              <a:rPr lang="en-US" dirty="0"/>
              <a:t>Look at the petition. Must comply with the terms of the petition. An O-1B can be constructed  for the Beneficiary to be an employee or an independent contractor. </a:t>
            </a:r>
          </a:p>
          <a:p>
            <a:r>
              <a:rPr lang="en-US" dirty="0"/>
              <a:t>Can use an itinerary to authorize work for other employers in addition to the petitioner. Must be similar workstreams to those in the original petition. </a:t>
            </a:r>
            <a:r>
              <a:rPr lang="pt-BR" dirty="0"/>
              <a:t>8 CFR 214.2(o)(2)(iv)(D).</a:t>
            </a:r>
            <a:endParaRPr lang="en-US" dirty="0"/>
          </a:p>
          <a:p>
            <a:r>
              <a:rPr lang="en-US" dirty="0"/>
              <a:t>The petitioner may be owned by the beneficiary. Must disclose the ownership interest.</a:t>
            </a:r>
          </a:p>
        </p:txBody>
      </p:sp>
    </p:spTree>
    <p:extLst>
      <p:ext uri="{BB962C8B-B14F-4D97-AF65-F5344CB8AC3E}">
        <p14:creationId xmlns:p14="http://schemas.microsoft.com/office/powerpoint/2010/main" val="89056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72FB-3CA2-4C2A-95DE-7D4F495921CE}"/>
              </a:ext>
            </a:extLst>
          </p:cNvPr>
          <p:cNvSpPr>
            <a:spLocks noGrp="1"/>
          </p:cNvSpPr>
          <p:nvPr>
            <p:ph type="title"/>
          </p:nvPr>
        </p:nvSpPr>
        <p:spPr/>
        <p:txBody>
          <a:bodyPr/>
          <a:lstStyle/>
          <a:p>
            <a:r>
              <a:rPr lang="en-US" dirty="0"/>
              <a:t>E-2 Treaty Investors</a:t>
            </a:r>
          </a:p>
        </p:txBody>
      </p:sp>
      <p:sp>
        <p:nvSpPr>
          <p:cNvPr id="3" name="Content Placeholder 2">
            <a:extLst>
              <a:ext uri="{FF2B5EF4-FFF2-40B4-BE49-F238E27FC236}">
                <a16:creationId xmlns:a16="http://schemas.microsoft.com/office/drawing/2014/main" id="{66473F32-8D48-40EA-B5D4-3A2447213860}"/>
              </a:ext>
            </a:extLst>
          </p:cNvPr>
          <p:cNvSpPr>
            <a:spLocks noGrp="1"/>
          </p:cNvSpPr>
          <p:nvPr>
            <p:ph idx="1"/>
          </p:nvPr>
        </p:nvSpPr>
        <p:spPr/>
        <p:txBody>
          <a:bodyPr>
            <a:normAutofit lnSpcReduction="10000"/>
          </a:bodyPr>
          <a:lstStyle/>
          <a:p>
            <a:r>
              <a:rPr lang="en-US" dirty="0">
                <a:hlinkClick r:id="rId2"/>
              </a:rPr>
              <a:t>https://travel.state.gov/content/travel/en/us-visas/visa-information-resources/fees/treaty.html</a:t>
            </a:r>
            <a:r>
              <a:rPr lang="en-US" dirty="0"/>
              <a:t> lists the countries with E-2 treaties with the US. Only citizens of these countries may file E-2 visa.</a:t>
            </a:r>
          </a:p>
          <a:p>
            <a:r>
              <a:rPr lang="en-US" dirty="0"/>
              <a:t>The investor has to be coming to the US to develop and direct their investment in an active business.</a:t>
            </a:r>
          </a:p>
          <a:p>
            <a:r>
              <a:rPr lang="en-US" dirty="0"/>
              <a:t>Could be a new business or the purchase of an existing business.</a:t>
            </a:r>
          </a:p>
          <a:p>
            <a:r>
              <a:rPr lang="en-US" dirty="0"/>
              <a:t>The E-2 investor must be placing capital at risk and show how they got the money legally to invest. The Treaty investor must have control over the capital invested.</a:t>
            </a:r>
          </a:p>
          <a:p>
            <a:r>
              <a:rPr lang="en-US" dirty="0"/>
              <a:t>The investment must be sufficient for the type of business invested in.</a:t>
            </a:r>
          </a:p>
          <a:p>
            <a:pPr marL="0" indent="0">
              <a:buNone/>
            </a:pPr>
            <a:endParaRPr lang="en-US" dirty="0"/>
          </a:p>
          <a:p>
            <a:endParaRPr lang="en-US" dirty="0"/>
          </a:p>
        </p:txBody>
      </p:sp>
    </p:spTree>
    <p:extLst>
      <p:ext uri="{BB962C8B-B14F-4D97-AF65-F5344CB8AC3E}">
        <p14:creationId xmlns:p14="http://schemas.microsoft.com/office/powerpoint/2010/main" val="236930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5A7B1-A9F5-4ADC-98B8-A1A90D85EBD4}"/>
              </a:ext>
            </a:extLst>
          </p:cNvPr>
          <p:cNvSpPr>
            <a:spLocks noGrp="1"/>
          </p:cNvSpPr>
          <p:nvPr>
            <p:ph type="title"/>
          </p:nvPr>
        </p:nvSpPr>
        <p:spPr/>
        <p:txBody>
          <a:bodyPr/>
          <a:lstStyle/>
          <a:p>
            <a:r>
              <a:rPr lang="en-US" dirty="0"/>
              <a:t>E-2 Treaty Investors</a:t>
            </a:r>
          </a:p>
        </p:txBody>
      </p:sp>
      <p:sp>
        <p:nvSpPr>
          <p:cNvPr id="3" name="Content Placeholder 2">
            <a:extLst>
              <a:ext uri="{FF2B5EF4-FFF2-40B4-BE49-F238E27FC236}">
                <a16:creationId xmlns:a16="http://schemas.microsoft.com/office/drawing/2014/main" id="{D8969BDC-0F35-4C5B-A970-CF3EA023FED7}"/>
              </a:ext>
            </a:extLst>
          </p:cNvPr>
          <p:cNvSpPr>
            <a:spLocks noGrp="1"/>
          </p:cNvSpPr>
          <p:nvPr>
            <p:ph idx="1"/>
          </p:nvPr>
        </p:nvSpPr>
        <p:spPr/>
        <p:txBody>
          <a:bodyPr/>
          <a:lstStyle/>
          <a:p>
            <a:r>
              <a:rPr lang="en-US" dirty="0"/>
              <a:t>The E-2 investor has to have the skills necessary to develop and direct their investment.</a:t>
            </a:r>
          </a:p>
          <a:p>
            <a:r>
              <a:rPr lang="en-US" dirty="0"/>
              <a:t>The investment has to be sufficient to insure the treaty investor’s financial commitment to the successful operation of the business;</a:t>
            </a:r>
          </a:p>
          <a:p>
            <a:r>
              <a:rPr lang="en-US" dirty="0"/>
              <a:t>The business must have the present or future capacity to generate more than enough income to support the treaty investor and family.</a:t>
            </a:r>
          </a:p>
          <a:p>
            <a:r>
              <a:rPr lang="en-US" dirty="0"/>
              <a:t>The E-2 business can also hire other people from the E-2 investor’s country as executives, supervisors and specialized knowledge employees.</a:t>
            </a:r>
          </a:p>
        </p:txBody>
      </p:sp>
    </p:spTree>
    <p:extLst>
      <p:ext uri="{BB962C8B-B14F-4D97-AF65-F5344CB8AC3E}">
        <p14:creationId xmlns:p14="http://schemas.microsoft.com/office/powerpoint/2010/main" val="376798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5D1D-A59A-4E9A-801A-721EA8F2E876}"/>
              </a:ext>
            </a:extLst>
          </p:cNvPr>
          <p:cNvSpPr>
            <a:spLocks noGrp="1"/>
          </p:cNvSpPr>
          <p:nvPr>
            <p:ph type="title"/>
          </p:nvPr>
        </p:nvSpPr>
        <p:spPr/>
        <p:txBody>
          <a:bodyPr/>
          <a:lstStyle/>
          <a:p>
            <a:r>
              <a:rPr lang="en-US" dirty="0"/>
              <a:t>Creating a business</a:t>
            </a:r>
          </a:p>
        </p:txBody>
      </p:sp>
      <p:sp>
        <p:nvSpPr>
          <p:cNvPr id="3" name="Content Placeholder 2">
            <a:extLst>
              <a:ext uri="{FF2B5EF4-FFF2-40B4-BE49-F238E27FC236}">
                <a16:creationId xmlns:a16="http://schemas.microsoft.com/office/drawing/2014/main" id="{BF677F93-1CE2-4DE2-8F38-60887F74EDB8}"/>
              </a:ext>
            </a:extLst>
          </p:cNvPr>
          <p:cNvSpPr>
            <a:spLocks noGrp="1"/>
          </p:cNvSpPr>
          <p:nvPr>
            <p:ph idx="1"/>
          </p:nvPr>
        </p:nvSpPr>
        <p:spPr/>
        <p:txBody>
          <a:bodyPr/>
          <a:lstStyle/>
          <a:p>
            <a:r>
              <a:rPr lang="en-US" dirty="0"/>
              <a:t>Carefully think through control.</a:t>
            </a:r>
          </a:p>
          <a:p>
            <a:r>
              <a:rPr lang="en-US" dirty="0"/>
              <a:t>Get some legal advice. Make sure the form of the business suits you, that you are properly licensed and insured  and that you get a tax ID # (like a social security number for a business.  Get some tax advice, and make your tax payments on time. </a:t>
            </a:r>
          </a:p>
          <a:p>
            <a:r>
              <a:rPr lang="en-US" dirty="0"/>
              <a:t>You may invest in a business but you cannot work in a business without the correct work authorization. Investing money in a US business not require a work visa but  developing and directing the investment does.</a:t>
            </a:r>
          </a:p>
        </p:txBody>
      </p:sp>
    </p:spTree>
    <p:extLst>
      <p:ext uri="{BB962C8B-B14F-4D97-AF65-F5344CB8AC3E}">
        <p14:creationId xmlns:p14="http://schemas.microsoft.com/office/powerpoint/2010/main" val="155470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DEDB9-1DD5-43CD-873D-6A62D1058A98}"/>
              </a:ext>
            </a:extLst>
          </p:cNvPr>
          <p:cNvSpPr>
            <a:spLocks noGrp="1"/>
          </p:cNvSpPr>
          <p:nvPr>
            <p:ph type="title"/>
          </p:nvPr>
        </p:nvSpPr>
        <p:spPr/>
        <p:txBody>
          <a:bodyPr/>
          <a:lstStyle/>
          <a:p>
            <a:r>
              <a:rPr lang="en-US" dirty="0"/>
              <a:t>Creating a business</a:t>
            </a:r>
          </a:p>
        </p:txBody>
      </p:sp>
      <p:sp>
        <p:nvSpPr>
          <p:cNvPr id="3" name="Content Placeholder 2">
            <a:extLst>
              <a:ext uri="{FF2B5EF4-FFF2-40B4-BE49-F238E27FC236}">
                <a16:creationId xmlns:a16="http://schemas.microsoft.com/office/drawing/2014/main" id="{33C78982-470B-4CAE-BF91-A6A936527E08}"/>
              </a:ext>
            </a:extLst>
          </p:cNvPr>
          <p:cNvSpPr>
            <a:spLocks noGrp="1"/>
          </p:cNvSpPr>
          <p:nvPr>
            <p:ph idx="1"/>
          </p:nvPr>
        </p:nvSpPr>
        <p:spPr/>
        <p:txBody>
          <a:bodyPr/>
          <a:lstStyle/>
          <a:p>
            <a:r>
              <a:rPr lang="en-US" dirty="0"/>
              <a:t>USCIS is not that fond of the single–member LLC (limited liability corporation). They will sometimes look behind it and say that it amounts to self-employment.</a:t>
            </a:r>
          </a:p>
          <a:p>
            <a:r>
              <a:rPr lang="en-US" dirty="0"/>
              <a:t>The beneficiary cannot sign off on his or her own visa paperwork</a:t>
            </a:r>
          </a:p>
          <a:p>
            <a:r>
              <a:rPr lang="en-US" dirty="0"/>
              <a:t>Can use a general counsel, accountant or other employee to sign off.</a:t>
            </a:r>
          </a:p>
          <a:p>
            <a:r>
              <a:rPr lang="en-US" dirty="0"/>
              <a:t>You should be working with a visa plan that will work for your situation.</a:t>
            </a:r>
          </a:p>
        </p:txBody>
      </p:sp>
    </p:spTree>
    <p:extLst>
      <p:ext uri="{BB962C8B-B14F-4D97-AF65-F5344CB8AC3E}">
        <p14:creationId xmlns:p14="http://schemas.microsoft.com/office/powerpoint/2010/main" val="57222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E6BA7-34D8-4F7E-B1A0-1A4BD4C7BBF0}"/>
              </a:ext>
            </a:extLst>
          </p:cNvPr>
          <p:cNvSpPr>
            <a:spLocks noGrp="1"/>
          </p:cNvSpPr>
          <p:nvPr>
            <p:ph type="title"/>
          </p:nvPr>
        </p:nvSpPr>
        <p:spPr/>
        <p:txBody>
          <a:bodyPr/>
          <a:lstStyle/>
          <a:p>
            <a:r>
              <a:rPr lang="en-US" dirty="0"/>
              <a:t>Who is self-employed?</a:t>
            </a:r>
          </a:p>
        </p:txBody>
      </p:sp>
      <p:sp>
        <p:nvSpPr>
          <p:cNvPr id="3" name="Content Placeholder 2">
            <a:extLst>
              <a:ext uri="{FF2B5EF4-FFF2-40B4-BE49-F238E27FC236}">
                <a16:creationId xmlns:a16="http://schemas.microsoft.com/office/drawing/2014/main" id="{4520BDAB-9C07-4D8D-A4BF-707B9CB00161}"/>
              </a:ext>
            </a:extLst>
          </p:cNvPr>
          <p:cNvSpPr>
            <a:spLocks noGrp="1"/>
          </p:cNvSpPr>
          <p:nvPr>
            <p:ph idx="1"/>
          </p:nvPr>
        </p:nvSpPr>
        <p:spPr/>
        <p:txBody>
          <a:bodyPr/>
          <a:lstStyle/>
          <a:p>
            <a:pPr marL="0" indent="0">
              <a:buNone/>
            </a:pPr>
            <a:r>
              <a:rPr lang="en-US" dirty="0"/>
              <a:t>Generally, you are self-employed if any of the following apply to you:</a:t>
            </a:r>
          </a:p>
          <a:p>
            <a:pPr marL="0" indent="0">
              <a:buNone/>
            </a:pPr>
            <a:endParaRPr lang="en-US" dirty="0"/>
          </a:p>
          <a:p>
            <a:pPr>
              <a:buFont typeface="Arial" panose="020B0604020202020204" pitchFamily="34" charset="0"/>
              <a:buChar char="•"/>
            </a:pPr>
            <a:r>
              <a:rPr lang="en-US" dirty="0"/>
              <a:t>You carry on a business as a </a:t>
            </a:r>
            <a:r>
              <a:rPr lang="en-US" dirty="0">
                <a:hlinkClick r:id="rId2" tooltip="Sole Proprietorships">
                  <a:extLst>
                    <a:ext uri="{A12FA001-AC4F-418D-AE19-62706E023703}">
                      <ahyp:hlinkClr xmlns:ahyp="http://schemas.microsoft.com/office/drawing/2018/hyperlinkcolor" val="tx"/>
                    </a:ext>
                  </a:extLst>
                </a:hlinkClick>
              </a:rPr>
              <a:t>sole proprietor</a:t>
            </a:r>
            <a:r>
              <a:rPr lang="en-US" dirty="0"/>
              <a:t> or an </a:t>
            </a:r>
            <a:r>
              <a:rPr lang="en-US" dirty="0">
                <a:hlinkClick r:id="rId3" tooltip="Independent Contractor Defined">
                  <a:extLst>
                    <a:ext uri="{A12FA001-AC4F-418D-AE19-62706E023703}">
                      <ahyp:hlinkClr xmlns:ahyp="http://schemas.microsoft.com/office/drawing/2018/hyperlinkcolor" val="tx"/>
                    </a:ext>
                  </a:extLst>
                </a:hlinkClick>
              </a:rPr>
              <a:t>independent contractor</a:t>
            </a:r>
            <a:r>
              <a:rPr lang="en-US" dirty="0"/>
              <a:t>.</a:t>
            </a:r>
          </a:p>
          <a:p>
            <a:pPr>
              <a:buFont typeface="Arial" panose="020B0604020202020204" pitchFamily="34" charset="0"/>
              <a:buChar char="•"/>
            </a:pPr>
            <a:r>
              <a:rPr lang="en-US" dirty="0"/>
              <a:t>You are a member of a </a:t>
            </a:r>
            <a:r>
              <a:rPr lang="en-US" dirty="0">
                <a:hlinkClick r:id="rId4" tooltip="Partnerships">
                  <a:extLst>
                    <a:ext uri="{A12FA001-AC4F-418D-AE19-62706E023703}">
                      <ahyp:hlinkClr xmlns:ahyp="http://schemas.microsoft.com/office/drawing/2018/hyperlinkcolor" val="tx"/>
                    </a:ext>
                  </a:extLst>
                </a:hlinkClick>
              </a:rPr>
              <a:t>partnership</a:t>
            </a:r>
            <a:r>
              <a:rPr lang="en-US" dirty="0"/>
              <a:t> that carries on a </a:t>
            </a:r>
            <a:r>
              <a:rPr lang="en-US" dirty="0">
                <a:hlinkClick r:id="rId5" tooltip="Business Activities">
                  <a:extLst>
                    <a:ext uri="{A12FA001-AC4F-418D-AE19-62706E023703}">
                      <ahyp:hlinkClr xmlns:ahyp="http://schemas.microsoft.com/office/drawing/2018/hyperlinkcolor" val="tx"/>
                    </a:ext>
                  </a:extLst>
                </a:hlinkClick>
              </a:rPr>
              <a:t>business</a:t>
            </a:r>
            <a:r>
              <a:rPr lang="en-US" dirty="0"/>
              <a:t>.</a:t>
            </a:r>
          </a:p>
          <a:p>
            <a:pPr>
              <a:buFont typeface="Arial" panose="020B0604020202020204" pitchFamily="34" charset="0"/>
              <a:buChar char="•"/>
            </a:pPr>
            <a:r>
              <a:rPr lang="en-US" dirty="0"/>
              <a:t>You are otherwise in business for yourself (including a </a:t>
            </a:r>
            <a:r>
              <a:rPr lang="en-US" dirty="0">
                <a:hlinkClick r:id="rId5" tooltip="Business Activities">
                  <a:extLst>
                    <a:ext uri="{A12FA001-AC4F-418D-AE19-62706E023703}">
                      <ahyp:hlinkClr xmlns:ahyp="http://schemas.microsoft.com/office/drawing/2018/hyperlinkcolor" val="tx"/>
                    </a:ext>
                  </a:extLst>
                </a:hlinkClick>
              </a:rPr>
              <a:t>part-time business</a:t>
            </a:r>
            <a:r>
              <a:rPr lang="en-US" dirty="0"/>
              <a:t>).</a:t>
            </a:r>
          </a:p>
          <a:p>
            <a:pPr>
              <a:buFont typeface="Arial" panose="020B0604020202020204" pitchFamily="34" charset="0"/>
              <a:buChar char="•"/>
            </a:pPr>
            <a:r>
              <a:rPr lang="en-US" dirty="0"/>
              <a:t>Source: https://www.irs.gov/businesses/small-businesses-self-employed/self-employed-individuals-tax-center</a:t>
            </a:r>
          </a:p>
          <a:p>
            <a:endParaRPr lang="en-US" dirty="0"/>
          </a:p>
        </p:txBody>
      </p:sp>
    </p:spTree>
    <p:extLst>
      <p:ext uri="{BB962C8B-B14F-4D97-AF65-F5344CB8AC3E}">
        <p14:creationId xmlns:p14="http://schemas.microsoft.com/office/powerpoint/2010/main" val="259687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ED1ED-F2B3-492D-9ACC-965564BA4E66}"/>
              </a:ext>
            </a:extLst>
          </p:cNvPr>
          <p:cNvSpPr>
            <a:spLocks noGrp="1"/>
          </p:cNvSpPr>
          <p:nvPr>
            <p:ph type="title"/>
          </p:nvPr>
        </p:nvSpPr>
        <p:spPr/>
        <p:txBody>
          <a:bodyPr/>
          <a:lstStyle/>
          <a:p>
            <a:r>
              <a:rPr lang="en-US" dirty="0"/>
              <a:t>Who is an ‘independent contractor’?</a:t>
            </a:r>
          </a:p>
        </p:txBody>
      </p:sp>
      <p:sp>
        <p:nvSpPr>
          <p:cNvPr id="3" name="Content Placeholder 2">
            <a:extLst>
              <a:ext uri="{FF2B5EF4-FFF2-40B4-BE49-F238E27FC236}">
                <a16:creationId xmlns:a16="http://schemas.microsoft.com/office/drawing/2014/main" id="{AE2421EF-78E5-474C-B299-8370A602B429}"/>
              </a:ext>
            </a:extLst>
          </p:cNvPr>
          <p:cNvSpPr>
            <a:spLocks noGrp="1"/>
          </p:cNvSpPr>
          <p:nvPr>
            <p:ph idx="1"/>
          </p:nvPr>
        </p:nvSpPr>
        <p:spPr/>
        <p:txBody>
          <a:bodyPr>
            <a:normAutofit fontScale="92500" lnSpcReduction="20000"/>
          </a:bodyPr>
          <a:lstStyle/>
          <a:p>
            <a:r>
              <a:rPr lang="en-US" dirty="0"/>
              <a:t>You are </a:t>
            </a:r>
            <a:r>
              <a:rPr lang="en-US" b="1" dirty="0"/>
              <a:t>not</a:t>
            </a:r>
            <a:r>
              <a:rPr lang="en-US" dirty="0"/>
              <a:t> an independent contractor if you perform services that can be controlled by an employer (what will be done and how it will be done). This applies even if you are given freedom of action. What matters is that the employer has the legal </a:t>
            </a:r>
            <a:r>
              <a:rPr lang="en-US" u="sng" dirty="0"/>
              <a:t>right to control </a:t>
            </a:r>
            <a:r>
              <a:rPr lang="en-US" dirty="0"/>
              <a:t>the details of how the services are performed.</a:t>
            </a:r>
          </a:p>
          <a:p>
            <a:r>
              <a:rPr lang="en-US" dirty="0"/>
              <a:t>If an employer-employee relationship exists (regardless of what the relationship is called), you are not an independent contractor and your earnings are generally not subject to </a:t>
            </a:r>
            <a:r>
              <a:rPr lang="en-US" u="sng" dirty="0"/>
              <a:t>S</a:t>
            </a:r>
            <a:r>
              <a:rPr lang="en-US" dirty="0">
                <a:hlinkClick r:id="rId2" tooltip="Self Employment Tax Social Security and Medicare Taxes">
                  <a:extLst>
                    <a:ext uri="{A12FA001-AC4F-418D-AE19-62706E023703}">
                      <ahyp:hlinkClr xmlns:ahyp="http://schemas.microsoft.com/office/drawing/2018/hyperlinkcolor" val="tx"/>
                    </a:ext>
                  </a:extLst>
                </a:hlinkClick>
              </a:rPr>
              <a:t>elf-Employment Tax</a:t>
            </a:r>
            <a:r>
              <a:rPr lang="en-US" dirty="0"/>
              <a:t>.</a:t>
            </a:r>
          </a:p>
          <a:p>
            <a:r>
              <a:rPr lang="en-US" dirty="0"/>
              <a:t>However, your earnings as an employee may be subject to FICA (Social Security tax and Medicare) and income tax withholding.</a:t>
            </a:r>
          </a:p>
          <a:p>
            <a:endParaRPr lang="en-US" dirty="0"/>
          </a:p>
          <a:p>
            <a:r>
              <a:rPr lang="en-US" dirty="0"/>
              <a:t>Source: https://www.irs.gov/businesses/small-businesses-self-employed/independent-contractor-defined</a:t>
            </a:r>
          </a:p>
        </p:txBody>
      </p:sp>
    </p:spTree>
    <p:extLst>
      <p:ext uri="{BB962C8B-B14F-4D97-AF65-F5344CB8AC3E}">
        <p14:creationId xmlns:p14="http://schemas.microsoft.com/office/powerpoint/2010/main" val="48472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8F83-371A-4CB7-A844-EA142B617D2D}"/>
              </a:ext>
            </a:extLst>
          </p:cNvPr>
          <p:cNvSpPr>
            <a:spLocks noGrp="1"/>
          </p:cNvSpPr>
          <p:nvPr>
            <p:ph type="title"/>
          </p:nvPr>
        </p:nvSpPr>
        <p:spPr/>
        <p:txBody>
          <a:bodyPr>
            <a:normAutofit/>
          </a:bodyPr>
          <a:lstStyle/>
          <a:p>
            <a:r>
              <a:rPr lang="en-US" dirty="0"/>
              <a:t>If an employer misclassifies an independent contractor as an employee:</a:t>
            </a:r>
          </a:p>
        </p:txBody>
      </p:sp>
      <p:sp>
        <p:nvSpPr>
          <p:cNvPr id="3" name="Content Placeholder 2">
            <a:extLst>
              <a:ext uri="{FF2B5EF4-FFF2-40B4-BE49-F238E27FC236}">
                <a16:creationId xmlns:a16="http://schemas.microsoft.com/office/drawing/2014/main" id="{B814505A-2F1F-4D41-AC12-6400D3F24B04}"/>
              </a:ext>
            </a:extLst>
          </p:cNvPr>
          <p:cNvSpPr>
            <a:spLocks noGrp="1"/>
          </p:cNvSpPr>
          <p:nvPr>
            <p:ph idx="1"/>
          </p:nvPr>
        </p:nvSpPr>
        <p:spPr/>
        <p:txBody>
          <a:bodyPr/>
          <a:lstStyle/>
          <a:p>
            <a:r>
              <a:rPr lang="en-US" dirty="0"/>
              <a:t>If an employee is classified by the employer as an independent contractor and there is no reasonable basis for doing so, the employer may be held liable for employment taxes for that worker (the relief provisions, discussed below, will not apply). See Internal Revenue Code section 3509 for more information.</a:t>
            </a:r>
          </a:p>
          <a:p>
            <a:endParaRPr lang="en-US" dirty="0"/>
          </a:p>
          <a:p>
            <a:r>
              <a:rPr lang="en-US" dirty="0"/>
              <a:t>When in doubt, consult a labor and employment attorney. </a:t>
            </a:r>
          </a:p>
        </p:txBody>
      </p:sp>
    </p:spTree>
    <p:extLst>
      <p:ext uri="{BB962C8B-B14F-4D97-AF65-F5344CB8AC3E}">
        <p14:creationId xmlns:p14="http://schemas.microsoft.com/office/powerpoint/2010/main" val="197788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395B5-D19A-472B-9E01-5FA889651E98}"/>
              </a:ext>
            </a:extLst>
          </p:cNvPr>
          <p:cNvSpPr>
            <a:spLocks noGrp="1"/>
          </p:cNvSpPr>
          <p:nvPr>
            <p:ph type="title"/>
          </p:nvPr>
        </p:nvSpPr>
        <p:spPr/>
        <p:txBody>
          <a:bodyPr>
            <a:normAutofit/>
          </a:bodyPr>
          <a:lstStyle/>
          <a:p>
            <a:r>
              <a:rPr lang="en-US" dirty="0"/>
              <a:t>Who is an independent contractor? Who is an employee?</a:t>
            </a:r>
          </a:p>
        </p:txBody>
      </p:sp>
      <p:sp>
        <p:nvSpPr>
          <p:cNvPr id="3" name="Content Placeholder 2">
            <a:extLst>
              <a:ext uri="{FF2B5EF4-FFF2-40B4-BE49-F238E27FC236}">
                <a16:creationId xmlns:a16="http://schemas.microsoft.com/office/drawing/2014/main" id="{EBD50773-6478-49D9-98AF-46C266AA27F8}"/>
              </a:ext>
            </a:extLst>
          </p:cNvPr>
          <p:cNvSpPr>
            <a:spLocks noGrp="1"/>
          </p:cNvSpPr>
          <p:nvPr>
            <p:ph idx="1"/>
          </p:nvPr>
        </p:nvSpPr>
        <p:spPr/>
        <p:txBody>
          <a:bodyPr>
            <a:normAutofit/>
          </a:bodyPr>
          <a:lstStyle/>
          <a:p>
            <a:r>
              <a:rPr kumimoji="0" lang="en-US" altLang="en-US" sz="2800" b="0" i="0" u="none" strike="noStrike" cap="none" normalizeH="0" baseline="0" dirty="0">
                <a:ln>
                  <a:noFill/>
                </a:ln>
                <a:solidFill>
                  <a:schemeClr val="tx1"/>
                </a:solidFill>
                <a:effectLst/>
                <a:latin typeface="Arial" panose="020B0604020202020204" pitchFamily="34" charset="0"/>
              </a:rPr>
              <a:t>If you are a business owner hiring or contracting with other individuals to provide services, you must determine whether the individuals providing services are employees or independent contractors.</a:t>
            </a:r>
          </a:p>
          <a:p>
            <a:endParaRPr lang="en-US" dirty="0">
              <a:latin typeface="Arial" panose="020B0604020202020204" pitchFamily="34" charset="0"/>
            </a:endParaRPr>
          </a:p>
          <a:p>
            <a:r>
              <a:rPr lang="en-US" dirty="0"/>
              <a:t>But in general, If you are a business owner or contractor who provides services </a:t>
            </a:r>
            <a:r>
              <a:rPr lang="en-US" u="sng" dirty="0"/>
              <a:t>to other businesses</a:t>
            </a:r>
            <a:r>
              <a:rPr lang="en-US" dirty="0"/>
              <a:t>, then you are generally considered self-employed. For more information on your tax obligations if you are self-employed (an independent contractor).</a:t>
            </a:r>
          </a:p>
          <a:p>
            <a:r>
              <a:rPr lang="en-US" dirty="0"/>
              <a:t>Source: www.irs.gov</a:t>
            </a:r>
          </a:p>
          <a:p>
            <a:endParaRPr lang="en-US" dirty="0"/>
          </a:p>
        </p:txBody>
      </p:sp>
    </p:spTree>
    <p:extLst>
      <p:ext uri="{BB962C8B-B14F-4D97-AF65-F5344CB8AC3E}">
        <p14:creationId xmlns:p14="http://schemas.microsoft.com/office/powerpoint/2010/main" val="10963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79B7-60A5-41F4-A5F1-3D990BA3D3E4}"/>
              </a:ext>
            </a:extLst>
          </p:cNvPr>
          <p:cNvSpPr>
            <a:spLocks noGrp="1"/>
          </p:cNvSpPr>
          <p:nvPr>
            <p:ph type="title"/>
          </p:nvPr>
        </p:nvSpPr>
        <p:spPr/>
        <p:txBody>
          <a:bodyPr/>
          <a:lstStyle/>
          <a:p>
            <a:r>
              <a:rPr lang="en-US" dirty="0"/>
              <a:t>Right to control</a:t>
            </a:r>
          </a:p>
        </p:txBody>
      </p:sp>
      <p:sp>
        <p:nvSpPr>
          <p:cNvPr id="3" name="Content Placeholder 2">
            <a:extLst>
              <a:ext uri="{FF2B5EF4-FFF2-40B4-BE49-F238E27FC236}">
                <a16:creationId xmlns:a16="http://schemas.microsoft.com/office/drawing/2014/main" id="{A2200BC8-AC26-4BF2-83FC-1A9FAA3EC2B1}"/>
              </a:ext>
            </a:extLst>
          </p:cNvPr>
          <p:cNvSpPr>
            <a:spLocks noGrp="1"/>
          </p:cNvSpPr>
          <p:nvPr>
            <p:ph idx="1"/>
          </p:nvPr>
        </p:nvSpPr>
        <p:spPr/>
        <p:txBody>
          <a:bodyPr/>
          <a:lstStyle/>
          <a:p>
            <a:r>
              <a:rPr lang="en-US" dirty="0"/>
              <a:t>If the worker performs services that can be controlled by an employer (what will be done and how it will be done). This applies even if you are given freedom of action. What matters is that the employer has the legal right to control the details of how the services are performed. If so, the worker should be classified as an employee.</a:t>
            </a:r>
          </a:p>
          <a:p>
            <a:r>
              <a:rPr lang="en-US" dirty="0"/>
              <a:t>Source: </a:t>
            </a:r>
            <a:r>
              <a:rPr lang="en-US" dirty="0">
                <a:hlinkClick r:id="rId2"/>
              </a:rPr>
              <a:t>www.irs.gov</a:t>
            </a:r>
            <a:endParaRPr lang="en-US" dirty="0"/>
          </a:p>
          <a:p>
            <a:endParaRPr lang="en-US" dirty="0"/>
          </a:p>
        </p:txBody>
      </p:sp>
    </p:spTree>
    <p:extLst>
      <p:ext uri="{BB962C8B-B14F-4D97-AF65-F5344CB8AC3E}">
        <p14:creationId xmlns:p14="http://schemas.microsoft.com/office/powerpoint/2010/main" val="160793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2D0B-4C90-4F61-BDE8-B824B0E31484}"/>
              </a:ext>
            </a:extLst>
          </p:cNvPr>
          <p:cNvSpPr>
            <a:spLocks noGrp="1"/>
          </p:cNvSpPr>
          <p:nvPr>
            <p:ph type="title"/>
          </p:nvPr>
        </p:nvSpPr>
        <p:spPr/>
        <p:txBody>
          <a:bodyPr/>
          <a:lstStyle/>
          <a:p>
            <a:r>
              <a:rPr lang="en-US" dirty="0"/>
              <a:t>What can an F-1 student do on OPT?</a:t>
            </a:r>
          </a:p>
        </p:txBody>
      </p:sp>
      <p:sp>
        <p:nvSpPr>
          <p:cNvPr id="3" name="Content Placeholder 2">
            <a:extLst>
              <a:ext uri="{FF2B5EF4-FFF2-40B4-BE49-F238E27FC236}">
                <a16:creationId xmlns:a16="http://schemas.microsoft.com/office/drawing/2014/main" id="{8D41835D-F904-4FEC-8F2E-382F9BF37100}"/>
              </a:ext>
            </a:extLst>
          </p:cNvPr>
          <p:cNvSpPr>
            <a:spLocks noGrp="1"/>
          </p:cNvSpPr>
          <p:nvPr>
            <p:ph idx="1"/>
          </p:nvPr>
        </p:nvSpPr>
        <p:spPr/>
        <p:txBody>
          <a:bodyPr/>
          <a:lstStyle/>
          <a:p>
            <a:r>
              <a:rPr lang="en-US" dirty="0"/>
              <a:t>You can be an:</a:t>
            </a:r>
          </a:p>
          <a:p>
            <a:pPr marL="0" indent="0">
              <a:buNone/>
            </a:pPr>
            <a:endParaRPr lang="en-US" dirty="0"/>
          </a:p>
          <a:p>
            <a:pPr lvl="1"/>
            <a:r>
              <a:rPr lang="en-US" dirty="0"/>
              <a:t>A. Unpaid volunteer for a nonprofit;</a:t>
            </a:r>
          </a:p>
          <a:p>
            <a:pPr lvl="1"/>
            <a:r>
              <a:rPr lang="en-US" dirty="0"/>
              <a:t>B. Part-time or full-time employee;</a:t>
            </a:r>
          </a:p>
          <a:p>
            <a:pPr lvl="1"/>
            <a:r>
              <a:rPr lang="en-US" dirty="0"/>
              <a:t>C. Work for hire/freelance/independent contractor – often working on a specific project;</a:t>
            </a:r>
          </a:p>
          <a:p>
            <a:pPr lvl="1"/>
            <a:r>
              <a:rPr lang="en-US" dirty="0"/>
              <a:t>D. Self-employed business owner;</a:t>
            </a:r>
          </a:p>
          <a:p>
            <a:pPr lvl="1"/>
            <a:r>
              <a:rPr lang="en-US" dirty="0"/>
              <a:t>E. Could be an employee of a business you own.</a:t>
            </a:r>
          </a:p>
          <a:p>
            <a:pPr lvl="1"/>
            <a:endParaRPr lang="en-US" dirty="0"/>
          </a:p>
          <a:p>
            <a:pPr lvl="1"/>
            <a:endParaRPr lang="en-US" dirty="0"/>
          </a:p>
        </p:txBody>
      </p:sp>
    </p:spTree>
    <p:extLst>
      <p:ext uri="{BB962C8B-B14F-4D97-AF65-F5344CB8AC3E}">
        <p14:creationId xmlns:p14="http://schemas.microsoft.com/office/powerpoint/2010/main" val="231602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BF44-BA9C-4746-9761-B60A4E62AE7C}"/>
              </a:ext>
            </a:extLst>
          </p:cNvPr>
          <p:cNvSpPr>
            <a:spLocks noGrp="1"/>
          </p:cNvSpPr>
          <p:nvPr>
            <p:ph type="title"/>
          </p:nvPr>
        </p:nvSpPr>
        <p:spPr/>
        <p:txBody>
          <a:bodyPr/>
          <a:lstStyle/>
          <a:p>
            <a:r>
              <a:rPr lang="en-US" dirty="0"/>
              <a:t>H-1B beneficiaries:</a:t>
            </a:r>
          </a:p>
        </p:txBody>
      </p:sp>
      <p:sp>
        <p:nvSpPr>
          <p:cNvPr id="3" name="Content Placeholder 2">
            <a:extLst>
              <a:ext uri="{FF2B5EF4-FFF2-40B4-BE49-F238E27FC236}">
                <a16:creationId xmlns:a16="http://schemas.microsoft.com/office/drawing/2014/main" id="{AC1D5068-1AAA-4D28-A4D5-F068C930FDC6}"/>
              </a:ext>
            </a:extLst>
          </p:cNvPr>
          <p:cNvSpPr>
            <a:spLocks noGrp="1"/>
          </p:cNvSpPr>
          <p:nvPr>
            <p:ph idx="1"/>
          </p:nvPr>
        </p:nvSpPr>
        <p:spPr/>
        <p:txBody>
          <a:bodyPr/>
          <a:lstStyle/>
          <a:p>
            <a:r>
              <a:rPr lang="en-US" dirty="0"/>
              <a:t>MUST be full-time or part-time employees. They are never allowed to accept employment except for their H-1B employer.  If you want to work for another employer, you need a second H-1B to be filed.</a:t>
            </a:r>
          </a:p>
          <a:p>
            <a:pPr marL="0" indent="0">
              <a:buNone/>
            </a:pPr>
            <a:endParaRPr lang="en-US" dirty="0"/>
          </a:p>
          <a:p>
            <a:r>
              <a:rPr lang="en-US" dirty="0"/>
              <a:t>H-1B employer may not be owned by the beneficiary. Any ownership must be disclosed and more than 5% ownership is problematic.</a:t>
            </a:r>
          </a:p>
        </p:txBody>
      </p:sp>
    </p:spTree>
    <p:extLst>
      <p:ext uri="{BB962C8B-B14F-4D97-AF65-F5344CB8AC3E}">
        <p14:creationId xmlns:p14="http://schemas.microsoft.com/office/powerpoint/2010/main" val="2033326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585-DF77-441A-BE97-2B704EEE7484}"/>
              </a:ext>
            </a:extLst>
          </p:cNvPr>
          <p:cNvSpPr>
            <a:spLocks noGrp="1"/>
          </p:cNvSpPr>
          <p:nvPr>
            <p:ph type="title"/>
          </p:nvPr>
        </p:nvSpPr>
        <p:spPr/>
        <p:txBody>
          <a:bodyPr/>
          <a:lstStyle/>
          <a:p>
            <a:r>
              <a:rPr lang="en-US" dirty="0"/>
              <a:t>TN-1 beneficiaries</a:t>
            </a:r>
          </a:p>
        </p:txBody>
      </p:sp>
      <p:sp>
        <p:nvSpPr>
          <p:cNvPr id="3" name="Content Placeholder 2">
            <a:extLst>
              <a:ext uri="{FF2B5EF4-FFF2-40B4-BE49-F238E27FC236}">
                <a16:creationId xmlns:a16="http://schemas.microsoft.com/office/drawing/2014/main" id="{A176DB5B-05F0-4A8D-BB47-A2A157A2DC86}"/>
              </a:ext>
            </a:extLst>
          </p:cNvPr>
          <p:cNvSpPr>
            <a:spLocks noGrp="1"/>
          </p:cNvSpPr>
          <p:nvPr>
            <p:ph idx="1"/>
          </p:nvPr>
        </p:nvSpPr>
        <p:spPr/>
        <p:txBody>
          <a:bodyPr/>
          <a:lstStyle/>
          <a:p>
            <a:r>
              <a:rPr lang="en-US" dirty="0"/>
              <a:t>TN-1 is for a particular company and no additional employment is allowed. </a:t>
            </a:r>
          </a:p>
          <a:p>
            <a:pPr marL="0" indent="0">
              <a:buNone/>
            </a:pPr>
            <a:endParaRPr lang="en-US" dirty="0"/>
          </a:p>
          <a:p>
            <a:r>
              <a:rPr lang="en-US" dirty="0"/>
              <a:t>Management consultants could be employees or not; depends on how the job is defined.</a:t>
            </a:r>
          </a:p>
          <a:p>
            <a:endParaRPr lang="en-US" dirty="0"/>
          </a:p>
        </p:txBody>
      </p:sp>
    </p:spTree>
    <p:extLst>
      <p:ext uri="{BB962C8B-B14F-4D97-AF65-F5344CB8AC3E}">
        <p14:creationId xmlns:p14="http://schemas.microsoft.com/office/powerpoint/2010/main" val="3420758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TotalTime>
  <Words>1110</Words>
  <Application>Microsoft Macintosh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Self-Employment and  Freelance Workshop</vt:lpstr>
      <vt:lpstr>Who is self-employed?</vt:lpstr>
      <vt:lpstr>Who is an ‘independent contractor’?</vt:lpstr>
      <vt:lpstr>If an employer misclassifies an independent contractor as an employee:</vt:lpstr>
      <vt:lpstr>Who is an independent contractor? Who is an employee?</vt:lpstr>
      <vt:lpstr>Right to control</vt:lpstr>
      <vt:lpstr>What can an F-1 student do on OPT?</vt:lpstr>
      <vt:lpstr>H-1B beneficiaries:</vt:lpstr>
      <vt:lpstr>TN-1 beneficiaries</vt:lpstr>
      <vt:lpstr>O-1B beneficiaries</vt:lpstr>
      <vt:lpstr>E-2 Treaty Investors</vt:lpstr>
      <vt:lpstr>E-2 Treaty Investors</vt:lpstr>
      <vt:lpstr>Creating a business</vt:lpstr>
      <vt:lpstr>Creating a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Self-Employment and Free-Lance Workshop</dc:title>
  <dc:creator>emorrison</dc:creator>
  <cp:lastModifiedBy>Microsoft Office User</cp:lastModifiedBy>
  <cp:revision>14</cp:revision>
  <cp:lastPrinted>2021-04-06T15:09:11Z</cp:lastPrinted>
  <dcterms:created xsi:type="dcterms:W3CDTF">2021-04-06T01:35:53Z</dcterms:created>
  <dcterms:modified xsi:type="dcterms:W3CDTF">2023-03-23T13:15:06Z</dcterms:modified>
</cp:coreProperties>
</file>